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256" r:id="rId4"/>
    <p:sldId id="257" r:id="rId5"/>
    <p:sldId id="259" r:id="rId6"/>
    <p:sldId id="262" r:id="rId7"/>
    <p:sldId id="261" r:id="rId8"/>
    <p:sldId id="265" r:id="rId9"/>
    <p:sldId id="263" r:id="rId10"/>
    <p:sldId id="264" r:id="rId11"/>
    <p:sldId id="266" r:id="rId12"/>
    <p:sldId id="291" r:id="rId13"/>
    <p:sldId id="267" r:id="rId14"/>
    <p:sldId id="268" r:id="rId15"/>
    <p:sldId id="269" r:id="rId16"/>
    <p:sldId id="274" r:id="rId17"/>
    <p:sldId id="285" r:id="rId18"/>
    <p:sldId id="271" r:id="rId19"/>
    <p:sldId id="273" r:id="rId20"/>
    <p:sldId id="270" r:id="rId21"/>
    <p:sldId id="272" r:id="rId22"/>
    <p:sldId id="278" r:id="rId23"/>
    <p:sldId id="290" r:id="rId24"/>
    <p:sldId id="300" r:id="rId25"/>
    <p:sldId id="286" r:id="rId26"/>
    <p:sldId id="279" r:id="rId27"/>
    <p:sldId id="297" r:id="rId28"/>
    <p:sldId id="282" r:id="rId29"/>
    <p:sldId id="283" r:id="rId30"/>
    <p:sldId id="284" r:id="rId31"/>
    <p:sldId id="275" r:id="rId32"/>
    <p:sldId id="276" r:id="rId33"/>
    <p:sldId id="277" r:id="rId34"/>
    <p:sldId id="288" r:id="rId35"/>
    <p:sldId id="292" r:id="rId36"/>
    <p:sldId id="293" r:id="rId37"/>
    <p:sldId id="295" r:id="rId38"/>
    <p:sldId id="289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58"/>
  </p:normalViewPr>
  <p:slideViewPr>
    <p:cSldViewPr snapToGrid="0">
      <p:cViewPr varScale="1">
        <p:scale>
          <a:sx n="120" d="100"/>
          <a:sy n="120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365125"/>
            <a:ext cx="11098619" cy="1325563"/>
          </a:xfrm>
        </p:spPr>
        <p:txBody>
          <a:bodyPr>
            <a:normAutofit/>
          </a:bodyPr>
          <a:lstStyle/>
          <a:p>
            <a:r>
              <a:rPr lang="en-IN" dirty="0"/>
              <a:t>Insurance Renewal Prediction</a:t>
            </a:r>
            <a:br>
              <a:rPr lang="en-IN" dirty="0"/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5" y="155981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PGCP AIML Cohort 12 - AIML_Oct_2024 - </a:t>
            </a:r>
            <a:r>
              <a:rPr lang="en-IN" dirty="0"/>
              <a:t>Group 12</a:t>
            </a:r>
          </a:p>
          <a:p>
            <a:pPr marL="0" indent="0">
              <a:buNone/>
            </a:pPr>
            <a:r>
              <a:rPr lang="en-IN" dirty="0"/>
              <a:t>Team</a:t>
            </a:r>
          </a:p>
          <a:p>
            <a:pPr lvl="1"/>
            <a:r>
              <a:rPr lang="en-IN" dirty="0"/>
              <a:t>Akash Mohanty 		</a:t>
            </a:r>
            <a:r>
              <a:rPr lang="en-IN"/>
              <a:t>(2024AIML133)</a:t>
            </a:r>
            <a:endParaRPr lang="en-IN" dirty="0"/>
          </a:p>
          <a:p>
            <a:pPr lvl="1"/>
            <a:r>
              <a:rPr lang="en-IN" dirty="0"/>
              <a:t>Ishika Gupta 			(2024AIML088)</a:t>
            </a:r>
          </a:p>
          <a:p>
            <a:pPr lvl="1"/>
            <a:r>
              <a:rPr lang="en-IN" dirty="0"/>
              <a:t>Namratha S Hegde 		(2024AIML118)</a:t>
            </a:r>
          </a:p>
          <a:p>
            <a:pPr lvl="1"/>
            <a:r>
              <a:rPr lang="en-IN" dirty="0"/>
              <a:t>Thrilok Attota 			(2023AIML120)</a:t>
            </a:r>
          </a:p>
          <a:p>
            <a:pPr lvl="1"/>
            <a:r>
              <a:rPr lang="en-IN" dirty="0"/>
              <a:t>Yaswanth Reddy Dasari 	(2024AIML010)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pPr marL="0" indent="0">
              <a:buNone/>
            </a:pPr>
            <a:r>
              <a:rPr lang="en-IN" dirty="0"/>
              <a:t>Mentor: Tapas </a:t>
            </a:r>
            <a:r>
              <a:rPr lang="en-US" dirty="0"/>
              <a:t>Chakraborty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93%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7%)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08061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616689" y="100105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76" y="2900174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84BD5-0672-8E6A-D4BC-396F9A70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17" y="207169"/>
            <a:ext cx="4103076" cy="26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767A4-FC5A-E94F-0CC1-62BBB0D3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9" y="1134871"/>
            <a:ext cx="7905136" cy="354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AB49-098F-706C-1FC2-BFBA35E42C77}"/>
              </a:ext>
            </a:extLst>
          </p:cNvPr>
          <p:cNvSpPr txBox="1"/>
          <p:nvPr/>
        </p:nvSpPr>
        <p:spPr>
          <a:xfrm>
            <a:off x="1022555" y="5220929"/>
            <a:ext cx="972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B1F6D-0661-5139-9A3E-D55C4A154FB2}"/>
              </a:ext>
            </a:extLst>
          </p:cNvPr>
          <p:cNvSpPr txBox="1"/>
          <p:nvPr/>
        </p:nvSpPr>
        <p:spPr>
          <a:xfrm>
            <a:off x="324465" y="267696"/>
            <a:ext cx="9065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144683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very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746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77" y="3659802"/>
            <a:ext cx="3839307" cy="3198197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92" y="3977637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532143" y="1048025"/>
            <a:ext cx="105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  <a:p>
            <a:pPr lvl="1"/>
            <a:r>
              <a:rPr lang="en-US" b="1" dirty="0">
                <a:solidFill>
                  <a:prstClr val="black"/>
                </a:solidFill>
              </a:rPr>
              <a:t>% Premium Paid by Cash/Credit</a:t>
            </a:r>
            <a:r>
              <a:rPr lang="en-US" dirty="0">
                <a:solidFill>
                  <a:prstClr val="black"/>
                </a:solidFill>
              </a:rPr>
              <a:t> → clearer separation, with non-</a:t>
            </a:r>
            <a:r>
              <a:rPr lang="en-US" dirty="0" err="1">
                <a:solidFill>
                  <a:prstClr val="black"/>
                </a:solidFill>
              </a:rPr>
              <a:t>renewers</a:t>
            </a:r>
            <a:r>
              <a:rPr lang="en-US" dirty="0">
                <a:solidFill>
                  <a:prstClr val="black"/>
                </a:solidFill>
              </a:rPr>
              <a:t> peaking at higher values</a:t>
            </a:r>
          </a:p>
          <a:p>
            <a:pPr lvl="1"/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F9FD3-F16B-B60F-5FF8-A02BA9A5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460" y="1856090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SVM,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/>
              <a:t>Recall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365125"/>
            <a:ext cx="11034463" cy="1182321"/>
          </a:xfrm>
        </p:spPr>
        <p:txBody>
          <a:bodyPr>
            <a:normAutofit/>
          </a:bodyPr>
          <a:lstStyle/>
          <a:p>
            <a:r>
              <a:rPr lang="en-IN" sz="4000" dirty="0"/>
              <a:t>Models Trained &amp; Evaluated(Untouched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745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Model</a:t>
                      </a:r>
                      <a:endParaRPr lang="en-IN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 err="1"/>
                        <a:t>XGBoost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F1 on Class 0,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0.8452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ROC-AUC,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Ignores Class 0 entirely — not usable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53567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E0B0-D7F6-3F0E-36A5-D1B67E42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30E7-0714-41E2-6364-25F05127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Experimenting Different Balancing methods on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group of blue and orange bars&#10;&#10;AI-generated content may be incorrect.">
            <a:extLst>
              <a:ext uri="{FF2B5EF4-FFF2-40B4-BE49-F238E27FC236}">
                <a16:creationId xmlns:a16="http://schemas.microsoft.com/office/drawing/2014/main" id="{44572BF4-29A2-142F-288A-7C26BAAA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496827"/>
            <a:ext cx="8534400" cy="61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d Images, Stock Photos &amp; Vectors | Shutterstock">
            <a:extLst>
              <a:ext uri="{FF2B5EF4-FFF2-40B4-BE49-F238E27FC236}">
                <a16:creationId xmlns:a16="http://schemas.microsoft.com/office/drawing/2014/main" id="{F473CE79-F796-474D-BD8B-80C30CCDF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5237" r="11026" b="17142"/>
          <a:stretch/>
        </p:blipFill>
        <p:spPr bwMode="auto">
          <a:xfrm flipH="1">
            <a:off x="1289504" y="992723"/>
            <a:ext cx="4489450" cy="49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5ECFC7-FCA1-4FE0-B807-B593155B1544}"/>
              </a:ext>
            </a:extLst>
          </p:cNvPr>
          <p:cNvSpPr/>
          <p:nvPr/>
        </p:nvSpPr>
        <p:spPr>
          <a:xfrm>
            <a:off x="1405992" y="1989854"/>
            <a:ext cx="2297068" cy="4007093"/>
          </a:xfrm>
          <a:custGeom>
            <a:avLst/>
            <a:gdLst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7587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9492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321 h 3929605"/>
              <a:gd name="connsiteX1" fmla="*/ 569383 w 2064709"/>
              <a:gd name="connsiteY1" fmla="*/ 2507205 h 3929605"/>
              <a:gd name="connsiteX2" fmla="*/ 0 w 2064709"/>
              <a:gd name="connsiteY2" fmla="*/ 913355 h 3929605"/>
              <a:gd name="connsiteX3" fmla="*/ 294922 w 2064709"/>
              <a:gd name="connsiteY3" fmla="*/ 904182 h 3929605"/>
              <a:gd name="connsiteX4" fmla="*/ 1190272 w 2064709"/>
              <a:gd name="connsiteY4" fmla="*/ 1071 h 3929605"/>
              <a:gd name="connsiteX5" fmla="*/ 1980494 w 2064709"/>
              <a:gd name="connsiteY5" fmla="*/ 1254138 h 3929605"/>
              <a:gd name="connsiteX6" fmla="*/ 941916 w 2064709"/>
              <a:gd name="connsiteY6" fmla="*/ 1649249 h 3929605"/>
              <a:gd name="connsiteX7" fmla="*/ 941916 w 2064709"/>
              <a:gd name="connsiteY7" fmla="*/ 2891027 h 3929605"/>
              <a:gd name="connsiteX8" fmla="*/ 930627 w 2064709"/>
              <a:gd name="connsiteY8" fmla="*/ 3929605 h 3929605"/>
              <a:gd name="connsiteX9" fmla="*/ 298450 w 2064709"/>
              <a:gd name="connsiteY9" fmla="*/ 3906321 h 3929605"/>
              <a:gd name="connsiteX0" fmla="*/ 298450 w 2116204"/>
              <a:gd name="connsiteY0" fmla="*/ 3906321 h 3929605"/>
              <a:gd name="connsiteX1" fmla="*/ 569383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1109556 w 2116204"/>
              <a:gd name="connsiteY6" fmla="*/ 167972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7943 w 2117447"/>
              <a:gd name="connsiteY0" fmla="*/ 3906321 h 3929605"/>
              <a:gd name="connsiteX1" fmla="*/ 546813 w 2117447"/>
              <a:gd name="connsiteY1" fmla="*/ 2507205 h 3929605"/>
              <a:gd name="connsiteX2" fmla="*/ 1243 w 2117447"/>
              <a:gd name="connsiteY2" fmla="*/ 913355 h 3929605"/>
              <a:gd name="connsiteX3" fmla="*/ 296165 w 2117447"/>
              <a:gd name="connsiteY3" fmla="*/ 904182 h 3929605"/>
              <a:gd name="connsiteX4" fmla="*/ 1191515 w 2117447"/>
              <a:gd name="connsiteY4" fmla="*/ 1071 h 3929605"/>
              <a:gd name="connsiteX5" fmla="*/ 2045237 w 2117447"/>
              <a:gd name="connsiteY5" fmla="*/ 1279538 h 3929605"/>
              <a:gd name="connsiteX6" fmla="*/ 1110799 w 2117447"/>
              <a:gd name="connsiteY6" fmla="*/ 1679729 h 3929605"/>
              <a:gd name="connsiteX7" fmla="*/ 1103179 w 2117447"/>
              <a:gd name="connsiteY7" fmla="*/ 2891027 h 3929605"/>
              <a:gd name="connsiteX8" fmla="*/ 931870 w 2117447"/>
              <a:gd name="connsiteY8" fmla="*/ 3929605 h 3929605"/>
              <a:gd name="connsiteX9" fmla="*/ 267943 w 2117447"/>
              <a:gd name="connsiteY9" fmla="*/ 3906321 h 3929605"/>
              <a:gd name="connsiteX0" fmla="*/ 253656 w 2117447"/>
              <a:gd name="connsiteY0" fmla="*/ 3944421 h 3944421"/>
              <a:gd name="connsiteX1" fmla="*/ 546813 w 2117447"/>
              <a:gd name="connsiteY1" fmla="*/ 2507205 h 3944421"/>
              <a:gd name="connsiteX2" fmla="*/ 1243 w 2117447"/>
              <a:gd name="connsiteY2" fmla="*/ 913355 h 3944421"/>
              <a:gd name="connsiteX3" fmla="*/ 296165 w 2117447"/>
              <a:gd name="connsiteY3" fmla="*/ 904182 h 3944421"/>
              <a:gd name="connsiteX4" fmla="*/ 1191515 w 2117447"/>
              <a:gd name="connsiteY4" fmla="*/ 1071 h 3944421"/>
              <a:gd name="connsiteX5" fmla="*/ 2045237 w 2117447"/>
              <a:gd name="connsiteY5" fmla="*/ 1279538 h 3944421"/>
              <a:gd name="connsiteX6" fmla="*/ 1110799 w 2117447"/>
              <a:gd name="connsiteY6" fmla="*/ 1679729 h 3944421"/>
              <a:gd name="connsiteX7" fmla="*/ 1103179 w 2117447"/>
              <a:gd name="connsiteY7" fmla="*/ 2891027 h 3944421"/>
              <a:gd name="connsiteX8" fmla="*/ 931870 w 2117447"/>
              <a:gd name="connsiteY8" fmla="*/ 3929605 h 3944421"/>
              <a:gd name="connsiteX9" fmla="*/ 253656 w 2117447"/>
              <a:gd name="connsiteY9" fmla="*/ 3944421 h 3944421"/>
              <a:gd name="connsiteX0" fmla="*/ 253656 w 2266535"/>
              <a:gd name="connsiteY0" fmla="*/ 3944421 h 3944421"/>
              <a:gd name="connsiteX1" fmla="*/ 546813 w 2266535"/>
              <a:gd name="connsiteY1" fmla="*/ 2507205 h 3944421"/>
              <a:gd name="connsiteX2" fmla="*/ 1243 w 2266535"/>
              <a:gd name="connsiteY2" fmla="*/ 913355 h 3944421"/>
              <a:gd name="connsiteX3" fmla="*/ 296165 w 2266535"/>
              <a:gd name="connsiteY3" fmla="*/ 904182 h 3944421"/>
              <a:gd name="connsiteX4" fmla="*/ 1191515 w 2266535"/>
              <a:gd name="connsiteY4" fmla="*/ 1071 h 3944421"/>
              <a:gd name="connsiteX5" fmla="*/ 2216687 w 2266535"/>
              <a:gd name="connsiteY5" fmla="*/ 1222388 h 3944421"/>
              <a:gd name="connsiteX6" fmla="*/ 1110799 w 2266535"/>
              <a:gd name="connsiteY6" fmla="*/ 1679729 h 3944421"/>
              <a:gd name="connsiteX7" fmla="*/ 1103179 w 2266535"/>
              <a:gd name="connsiteY7" fmla="*/ 2891027 h 3944421"/>
              <a:gd name="connsiteX8" fmla="*/ 931870 w 2266535"/>
              <a:gd name="connsiteY8" fmla="*/ 3929605 h 3944421"/>
              <a:gd name="connsiteX9" fmla="*/ 253656 w 2266535"/>
              <a:gd name="connsiteY9" fmla="*/ 3944421 h 3944421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931870 w 2268447"/>
              <a:gd name="connsiteY8" fmla="*/ 399227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7576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94817 h 4007093"/>
              <a:gd name="connsiteX9" fmla="*/ 253656 w 2268447"/>
              <a:gd name="connsiteY9" fmla="*/ 4007093 h 4007093"/>
              <a:gd name="connsiteX0" fmla="*/ 25379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53794 w 2268585"/>
              <a:gd name="connsiteY9" fmla="*/ 4007093 h 4007093"/>
              <a:gd name="connsiteX0" fmla="*/ 23474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34744 w 2268585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11621 w 2297068"/>
              <a:gd name="connsiteY8" fmla="*/ 3994817 h 4007093"/>
              <a:gd name="connsiteX9" fmla="*/ 263227 w 2297068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49721 w 2297068"/>
              <a:gd name="connsiteY8" fmla="*/ 3985292 h 4007093"/>
              <a:gd name="connsiteX9" fmla="*/ 263227 w 2297068"/>
              <a:gd name="connsiteY9" fmla="*/ 4007093 h 400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7068" h="4007093">
                <a:moveTo>
                  <a:pt x="263227" y="4007093"/>
                </a:moveTo>
                <a:cubicBezTo>
                  <a:pt x="353538" y="3528021"/>
                  <a:pt x="561323" y="3093399"/>
                  <a:pt x="530984" y="2569877"/>
                </a:cubicBezTo>
                <a:cubicBezTo>
                  <a:pt x="383523" y="2002610"/>
                  <a:pt x="-25875" y="1597269"/>
                  <a:pt x="1289" y="976027"/>
                </a:cubicBezTo>
                <a:lnTo>
                  <a:pt x="324786" y="966854"/>
                </a:lnTo>
                <a:cubicBezTo>
                  <a:pt x="394636" y="24467"/>
                  <a:pt x="978836" y="-3520"/>
                  <a:pt x="1239186" y="243"/>
                </a:cubicBezTo>
                <a:cubicBezTo>
                  <a:pt x="2194743" y="-13868"/>
                  <a:pt x="2413701" y="911821"/>
                  <a:pt x="2245308" y="1285060"/>
                </a:cubicBezTo>
                <a:cubicBezTo>
                  <a:pt x="2051515" y="1727914"/>
                  <a:pt x="1530063" y="1820247"/>
                  <a:pt x="1139420" y="1742401"/>
                </a:cubicBezTo>
                <a:lnTo>
                  <a:pt x="1131800" y="2953699"/>
                </a:lnTo>
                <a:cubicBezTo>
                  <a:pt x="1135657" y="3299892"/>
                  <a:pt x="1206824" y="3639099"/>
                  <a:pt x="1149721" y="3985292"/>
                </a:cubicBezTo>
                <a:lnTo>
                  <a:pt x="263227" y="40070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19E-5A05-498D-9C82-E3ED5108ABE5}"/>
              </a:ext>
            </a:extLst>
          </p:cNvPr>
          <p:cNvSpPr/>
          <p:nvPr/>
        </p:nvSpPr>
        <p:spPr>
          <a:xfrm>
            <a:off x="2533877" y="4146276"/>
            <a:ext cx="504825" cy="1824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951F13-269C-49D8-AC2D-D0F6F1655366}"/>
              </a:ext>
            </a:extLst>
          </p:cNvPr>
          <p:cNvSpPr/>
          <p:nvPr/>
        </p:nvSpPr>
        <p:spPr>
          <a:xfrm flipH="1">
            <a:off x="1413801" y="1563360"/>
            <a:ext cx="2728622" cy="3395619"/>
          </a:xfrm>
          <a:custGeom>
            <a:avLst/>
            <a:gdLst>
              <a:gd name="connsiteX0" fmla="*/ 0 w 2728622"/>
              <a:gd name="connsiteY0" fmla="*/ 1360754 h 3395618"/>
              <a:gd name="connsiteX1" fmla="*/ 0 w 2728622"/>
              <a:gd name="connsiteY1" fmla="*/ 1334074 h 3395618"/>
              <a:gd name="connsiteX2" fmla="*/ 1364311 w 2728622"/>
              <a:gd name="connsiteY2" fmla="*/ 81 h 3395618"/>
              <a:gd name="connsiteX3" fmla="*/ 2728622 w 2728622"/>
              <a:gd name="connsiteY3" fmla="*/ 1398349 h 3395618"/>
              <a:gd name="connsiteX4" fmla="*/ 2247172 w 2728622"/>
              <a:gd name="connsiteY4" fmla="*/ 1398349 h 3395618"/>
              <a:gd name="connsiteX5" fmla="*/ 1364311 w 2728622"/>
              <a:gd name="connsiteY5" fmla="*/ 481531 h 3395618"/>
              <a:gd name="connsiteX6" fmla="*/ 1324898 w 2728622"/>
              <a:gd name="connsiteY6" fmla="*/ 481531 h 3395618"/>
              <a:gd name="connsiteX7" fmla="*/ 481450 w 2728622"/>
              <a:gd name="connsiteY7" fmla="*/ 1360754 h 3395618"/>
              <a:gd name="connsiteX8" fmla="*/ 1364311 w 2728622"/>
              <a:gd name="connsiteY8" fmla="*/ 2163576 h 3395618"/>
              <a:gd name="connsiteX9" fmla="*/ 1606855 w 2728622"/>
              <a:gd name="connsiteY9" fmla="*/ 2163576 h 3395618"/>
              <a:gd name="connsiteX10" fmla="*/ 1606855 w 2728622"/>
              <a:gd name="connsiteY10" fmla="*/ 3395700 h 3395618"/>
              <a:gd name="connsiteX11" fmla="*/ 1121767 w 2728622"/>
              <a:gd name="connsiteY11" fmla="*/ 3395700 h 3395618"/>
              <a:gd name="connsiteX12" fmla="*/ 1121767 w 2728622"/>
              <a:gd name="connsiteY12" fmla="*/ 2628654 h 3395618"/>
              <a:gd name="connsiteX13" fmla="*/ 0 w 2728622"/>
              <a:gd name="connsiteY13" fmla="*/ 1360754 h 339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8622" h="3395618">
                <a:moveTo>
                  <a:pt x="0" y="1360754"/>
                </a:moveTo>
                <a:lnTo>
                  <a:pt x="0" y="1334074"/>
                </a:lnTo>
                <a:cubicBezTo>
                  <a:pt x="8659" y="589082"/>
                  <a:pt x="619312" y="-8002"/>
                  <a:pt x="1364311" y="81"/>
                </a:cubicBezTo>
                <a:cubicBezTo>
                  <a:pt x="2182898" y="81"/>
                  <a:pt x="2728622" y="582187"/>
                  <a:pt x="2728622" y="1398349"/>
                </a:cubicBezTo>
                <a:lnTo>
                  <a:pt x="2247172" y="1398349"/>
                </a:lnTo>
                <a:cubicBezTo>
                  <a:pt x="2247172" y="845348"/>
                  <a:pt x="1917312" y="481531"/>
                  <a:pt x="1364311" y="481531"/>
                </a:cubicBezTo>
                <a:lnTo>
                  <a:pt x="1324898" y="481531"/>
                </a:lnTo>
                <a:cubicBezTo>
                  <a:pt x="849657" y="492464"/>
                  <a:pt x="472646" y="885471"/>
                  <a:pt x="481450" y="1360754"/>
                </a:cubicBezTo>
                <a:cubicBezTo>
                  <a:pt x="481450" y="1845843"/>
                  <a:pt x="828288" y="2163576"/>
                  <a:pt x="1364311" y="2163576"/>
                </a:cubicBezTo>
                <a:lnTo>
                  <a:pt x="1606855" y="2163576"/>
                </a:lnTo>
                <a:lnTo>
                  <a:pt x="1606855" y="3395700"/>
                </a:lnTo>
                <a:lnTo>
                  <a:pt x="1121767" y="3395700"/>
                </a:lnTo>
                <a:lnTo>
                  <a:pt x="1121767" y="2628654"/>
                </a:lnTo>
                <a:cubicBezTo>
                  <a:pt x="448707" y="2534062"/>
                  <a:pt x="0" y="2039272"/>
                  <a:pt x="0" y="1360754"/>
                </a:cubicBezTo>
                <a:close/>
              </a:path>
            </a:pathLst>
          </a:custGeom>
          <a:solidFill>
            <a:schemeClr val="accent2"/>
          </a:solidFill>
          <a:ln w="606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346FFEA-4BDA-477C-A472-33BA30A2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995" y="2091461"/>
            <a:ext cx="1482587" cy="1482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77A4A-8CE4-409A-AC1E-12A7800FA113}"/>
              </a:ext>
            </a:extLst>
          </p:cNvPr>
          <p:cNvSpPr/>
          <p:nvPr/>
        </p:nvSpPr>
        <p:spPr>
          <a:xfrm>
            <a:off x="2533877" y="6015997"/>
            <a:ext cx="504825" cy="410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46CF0-AB9D-4398-AFBC-3D86FF597372}"/>
              </a:ext>
            </a:extLst>
          </p:cNvPr>
          <p:cNvGrpSpPr/>
          <p:nvPr/>
        </p:nvGrpSpPr>
        <p:grpSpPr>
          <a:xfrm>
            <a:off x="7871953" y="2783928"/>
            <a:ext cx="1909356" cy="1386679"/>
            <a:chOff x="6098010" y="2013977"/>
            <a:chExt cx="4804486" cy="1995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7453F-5805-427E-B2D3-D24E0FB93D45}"/>
                </a:ext>
              </a:extLst>
            </p:cNvPr>
            <p:cNvSpPr txBox="1"/>
            <p:nvPr/>
          </p:nvSpPr>
          <p:spPr>
            <a:xfrm>
              <a:off x="6098010" y="3481772"/>
              <a:ext cx="480448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2207D1-375F-4690-9148-593952B34B05}"/>
                </a:ext>
              </a:extLst>
            </p:cNvPr>
            <p:cNvSpPr txBox="1"/>
            <p:nvPr/>
          </p:nvSpPr>
          <p:spPr>
            <a:xfrm>
              <a:off x="6098010" y="2547820"/>
              <a:ext cx="4804486" cy="1461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Q&amp;A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520620-0D52-4DDE-9EFA-CA759B51D342}"/>
                </a:ext>
              </a:extLst>
            </p:cNvPr>
            <p:cNvSpPr txBox="1"/>
            <p:nvPr/>
          </p:nvSpPr>
          <p:spPr>
            <a:xfrm>
              <a:off x="6098010" y="2013977"/>
              <a:ext cx="4804486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5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71561"/>
              </p:ext>
            </p:extLst>
          </p:nvPr>
        </p:nvGraphicFramePr>
        <p:xfrm>
          <a:off x="906439" y="1845426"/>
          <a:ext cx="10376069" cy="498861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   ( Binary classification problem) 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3126</Words>
  <Application>Microsoft Macintosh PowerPoint</Application>
  <PresentationFormat>Widescreen</PresentationFormat>
  <Paragraphs>516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Experimenting Different Balancing methods on XGBoost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Thrilok Attota</cp:lastModifiedBy>
  <cp:revision>34</cp:revision>
  <dcterms:created xsi:type="dcterms:W3CDTF">2025-09-21T15:21:43Z</dcterms:created>
  <dcterms:modified xsi:type="dcterms:W3CDTF">2025-09-25T10:56:22Z</dcterms:modified>
</cp:coreProperties>
</file>